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1" r:id="rId4"/>
  </p:sldMasterIdLst>
  <p:notesMasterIdLst>
    <p:notesMasterId r:id="rId10"/>
  </p:notesMasterIdLst>
  <p:sldIdLst>
    <p:sldId id="344" r:id="rId5"/>
    <p:sldId id="2145706584" r:id="rId6"/>
    <p:sldId id="2145706557" r:id="rId7"/>
    <p:sldId id="2145706559" r:id="rId8"/>
    <p:sldId id="214570656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89" userDrawn="1">
          <p15:clr>
            <a:srgbClr val="A4A3A4"/>
          </p15:clr>
        </p15:guide>
        <p15:guide id="4" pos="7491" userDrawn="1">
          <p15:clr>
            <a:srgbClr val="A4A3A4"/>
          </p15:clr>
        </p15:guide>
        <p15:guide id="5" orient="horz" pos="1616" userDrawn="1">
          <p15:clr>
            <a:srgbClr val="A4A3A4"/>
          </p15:clr>
        </p15:guide>
        <p15:guide id="6" orient="horz" pos="1684" userDrawn="1">
          <p15:clr>
            <a:srgbClr val="A4A3A4"/>
          </p15:clr>
        </p15:guide>
        <p15:guide id="7" pos="1663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591" userDrawn="1">
          <p15:clr>
            <a:srgbClr val="A4A3A4"/>
          </p15:clr>
        </p15:guide>
        <p15:guide id="10" orient="horz" pos="958" userDrawn="1">
          <p15:clr>
            <a:srgbClr val="A4A3A4"/>
          </p15:clr>
        </p15:guide>
        <p15:guide id="11" orient="horz" pos="2296" userDrawn="1">
          <p15:clr>
            <a:srgbClr val="A4A3A4"/>
          </p15:clr>
        </p15:guide>
        <p15:guide id="12" orient="horz" pos="4178" userDrawn="1">
          <p15:clr>
            <a:srgbClr val="A4A3A4"/>
          </p15:clr>
        </p15:guide>
        <p15:guide id="13" orient="horz" pos="55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P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D600"/>
    <a:srgbClr val="FEC425"/>
    <a:srgbClr val="FFCA08"/>
    <a:srgbClr val="000000"/>
    <a:srgbClr val="69D8FF"/>
    <a:srgbClr val="85FFE0"/>
    <a:srgbClr val="030303"/>
    <a:srgbClr val="C6E6A2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FEF0F-28A6-43B3-BEB7-59FBC0293D19}" v="1" dt="2024-01-30T00:03:35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6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416" y="64"/>
      </p:cViewPr>
      <p:guideLst>
        <p:guide orient="horz" pos="1434"/>
        <p:guide pos="3840"/>
        <p:guide pos="189"/>
        <p:guide pos="7491"/>
        <p:guide orient="horz" pos="1616"/>
        <p:guide orient="horz" pos="1684"/>
        <p:guide pos="1663"/>
        <p:guide orient="horz" pos="1162"/>
        <p:guide orient="horz" pos="591"/>
        <p:guide orient="horz" pos="958"/>
        <p:guide orient="horz" pos="2296"/>
        <p:guide orient="horz" pos="4178"/>
        <p:guide orient="horz" pos="55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BA267-ACC3-4ABA-9106-1D231412E79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59364-2188-45DF-99EA-EF38AE0F1F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3A14742-EC63-4BC5-A9A2-11C138DD4DD8}"/>
              </a:ext>
            </a:extLst>
          </p:cNvPr>
          <p:cNvGrpSpPr/>
          <p:nvPr userDrawn="1"/>
        </p:nvGrpSpPr>
        <p:grpSpPr>
          <a:xfrm>
            <a:off x="0" y="0"/>
            <a:ext cx="12192000" cy="5772727"/>
            <a:chOff x="0" y="0"/>
            <a:chExt cx="12192000" cy="5772727"/>
          </a:xfrm>
        </p:grpSpPr>
        <p:pic>
          <p:nvPicPr>
            <p:cNvPr id="7" name="Picture 6" descr="Free download launch site Atlantis spaceship space rocket fire nasa  wallpaper [3000x1996] for your Desktop, Mobile &amp;amp; Tablet | Explore 44+ Rocket  Launch Wallpaper | Houston HD Wallpaper, Houston Rockets HD Wallpaper,">
              <a:extLst>
                <a:ext uri="{FF2B5EF4-FFF2-40B4-BE49-F238E27FC236}">
                  <a16:creationId xmlns:a16="http://schemas.microsoft.com/office/drawing/2014/main" id="{819D28EB-346C-4A96-82B2-4F62DFB23A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12192000" cy="576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9967F14-AA2B-4166-BC78-4C7EB1CBCE98}"/>
                </a:ext>
              </a:extLst>
            </p:cNvPr>
            <p:cNvSpPr/>
            <p:nvPr userDrawn="1"/>
          </p:nvSpPr>
          <p:spPr>
            <a:xfrm>
              <a:off x="0" y="0"/>
              <a:ext cx="12192000" cy="5772727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400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854" y="5028484"/>
            <a:ext cx="9575801" cy="891250"/>
          </a:xfrm>
        </p:spPr>
        <p:txBody>
          <a:bodyPr rtlCol="0" anchor="ctr">
            <a:noAutofit/>
          </a:bodyPr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2855" y="6052792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EL SUBTÍTULO SE ESCRIBE AQUÍ</a:t>
            </a:r>
          </a:p>
        </p:txBody>
      </p:sp>
      <p:pic>
        <p:nvPicPr>
          <p:cNvPr id="9" name="Imagen 8" descr="Texto&#10;&#10;Descripción generada automáticamente con confianza baja">
            <a:extLst>
              <a:ext uri="{FF2B5EF4-FFF2-40B4-BE49-F238E27FC236}">
                <a16:creationId xmlns:a16="http://schemas.microsoft.com/office/drawing/2014/main" id="{6C56CAF2-BF77-40AE-8214-C6BBB5BC2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626"/>
          <a:stretch/>
        </p:blipFill>
        <p:spPr>
          <a:xfrm>
            <a:off x="9670170" y="148921"/>
            <a:ext cx="2412123" cy="658947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1DDBFBB-9A8E-7776-7574-D0833CAC91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253" y="6427521"/>
            <a:ext cx="1376040" cy="350264"/>
          </a:xfrm>
          <a:prstGeom prst="rect">
            <a:avLst/>
          </a:prstGeom>
        </p:spPr>
      </p:pic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id="{207185BD-F348-670E-038F-A4AA4749C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26970" r="24103" b="24660"/>
          <a:stretch/>
        </p:blipFill>
        <p:spPr>
          <a:xfrm>
            <a:off x="11591171" y="6052792"/>
            <a:ext cx="363984" cy="3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9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3" name="Rectángulo 2" title="Decorativo"/>
          <p:cNvSpPr/>
          <p:nvPr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1018254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3" name="Marcador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2094699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4" name="Marcador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171144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5" name="Marcador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247589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6" name="Marcador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324034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7" name="Marcador de texto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1018254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5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38" name="Marcador de texto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2094699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5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9" name="Marcador de texto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171144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5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40" name="Marcador de texto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247589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5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4</a:t>
            </a:r>
          </a:p>
        </p:txBody>
      </p:sp>
      <p:sp>
        <p:nvSpPr>
          <p:cNvPr id="41" name="Marcador de texto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324034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5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5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329769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Agenda</a:t>
            </a:r>
          </a:p>
        </p:txBody>
      </p:sp>
      <p:sp>
        <p:nvSpPr>
          <p:cNvPr id="16" name="Marcador de número de diapositiva 10">
            <a:extLst>
              <a:ext uri="{FF2B5EF4-FFF2-40B4-BE49-F238E27FC236}">
                <a16:creationId xmlns:a16="http://schemas.microsoft.com/office/drawing/2014/main" id="{488783CB-6A5F-4E93-A650-164CE3E45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0854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6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>
            <a:noAutofit/>
          </a:bodyPr>
          <a:lstStyle>
            <a:lvl1pPr algn="l">
              <a:defRPr sz="240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s-ES" noProof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Autofit/>
          </a:bodyPr>
          <a:lstStyle>
            <a:lvl1pPr marL="0" indent="0" algn="l">
              <a:buNone/>
              <a:defRPr sz="14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/>
          </a:p>
        </p:txBody>
      </p:sp>
      <p:sp>
        <p:nvSpPr>
          <p:cNvPr id="9" name="Marcador de posición de imagen 5" title="Decorativo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1558210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número de diapositiva 10">
            <a:extLst>
              <a:ext uri="{FF2B5EF4-FFF2-40B4-BE49-F238E27FC236}">
                <a16:creationId xmlns:a16="http://schemas.microsoft.com/office/drawing/2014/main" id="{2C6488BA-043D-4D47-9C51-C52637282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0854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3" name="Straight Connector 393">
            <a:extLst>
              <a:ext uri="{FF2B5EF4-FFF2-40B4-BE49-F238E27FC236}">
                <a16:creationId xmlns:a16="http://schemas.microsoft.com/office/drawing/2014/main" id="{E38F33B0-99B1-975F-B7DB-18B629FCCA3C}"/>
              </a:ext>
            </a:extLst>
          </p:cNvPr>
          <p:cNvCxnSpPr/>
          <p:nvPr userDrawn="1"/>
        </p:nvCxnSpPr>
        <p:spPr>
          <a:xfrm>
            <a:off x="300000" y="944157"/>
            <a:ext cx="1159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9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400" noProof="0"/>
          </a:p>
        </p:txBody>
      </p:sp>
      <p:sp>
        <p:nvSpPr>
          <p:cNvPr id="13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ctr">
            <a:noAutofit/>
          </a:bodyPr>
          <a:lstStyle>
            <a:lvl1pPr algn="l">
              <a:defRPr sz="280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en-US" sz="14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Haga clic para agregar un título aquí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número de diapositiva 10">
            <a:extLst>
              <a:ext uri="{FF2B5EF4-FFF2-40B4-BE49-F238E27FC236}">
                <a16:creationId xmlns:a16="http://schemas.microsoft.com/office/drawing/2014/main" id="{62A22599-B4B5-478F-AEA9-BA60F8E4A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0854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321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s-ES" noProof="0"/>
          </a:p>
        </p:txBody>
      </p:sp>
      <p:sp>
        <p:nvSpPr>
          <p:cNvPr id="11" name="Rectángulo 10" title="Decorativo"/>
          <p:cNvSpPr/>
          <p:nvPr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agregar un título aquí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0137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10">
            <a:extLst>
              <a:ext uri="{FF2B5EF4-FFF2-40B4-BE49-F238E27FC236}">
                <a16:creationId xmlns:a16="http://schemas.microsoft.com/office/drawing/2014/main" id="{033BDBA6-BA90-4CE0-A97A-2FBCB35F7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0854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3" name="Straight Connector 393">
            <a:extLst>
              <a:ext uri="{FF2B5EF4-FFF2-40B4-BE49-F238E27FC236}">
                <a16:creationId xmlns:a16="http://schemas.microsoft.com/office/drawing/2014/main" id="{A35B4AE0-1E48-6516-785C-FD49468F54EC}"/>
              </a:ext>
            </a:extLst>
          </p:cNvPr>
          <p:cNvCxnSpPr/>
          <p:nvPr userDrawn="1"/>
        </p:nvCxnSpPr>
        <p:spPr>
          <a:xfrm>
            <a:off x="300000" y="944157"/>
            <a:ext cx="1159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14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0">
            <a:extLst>
              <a:ext uri="{FF2B5EF4-FFF2-40B4-BE49-F238E27FC236}">
                <a16:creationId xmlns:a16="http://schemas.microsoft.com/office/drawing/2014/main" id="{986F0D50-3464-4BA3-B059-0FB1D5450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0854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3" name="Straight Connector 393">
            <a:extLst>
              <a:ext uri="{FF2B5EF4-FFF2-40B4-BE49-F238E27FC236}">
                <a16:creationId xmlns:a16="http://schemas.microsoft.com/office/drawing/2014/main" id="{AA63DC5B-4506-1E6A-2832-5670FCF61D1B}"/>
              </a:ext>
            </a:extLst>
          </p:cNvPr>
          <p:cNvCxnSpPr/>
          <p:nvPr userDrawn="1"/>
        </p:nvCxnSpPr>
        <p:spPr>
          <a:xfrm>
            <a:off x="300000" y="944157"/>
            <a:ext cx="1159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agregar </a:t>
            </a:r>
            <a:br>
              <a:rPr lang="es-ES" noProof="0"/>
            </a:br>
            <a:r>
              <a:rPr lang="es-ES" noProof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0364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agregar </a:t>
            </a:r>
            <a:br>
              <a:rPr lang="es-ES" noProof="0"/>
            </a:br>
            <a:r>
              <a:rPr lang="es-ES" noProof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5415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868217"/>
            <a:ext cx="4767262" cy="1161400"/>
          </a:xfrm>
        </p:spPr>
        <p:txBody>
          <a:bodyPr lIns="0" rtlCol="0" anchor="ctr">
            <a:noAutofit/>
          </a:bodyPr>
          <a:lstStyle>
            <a:lvl1pPr algn="r">
              <a:defRPr sz="2800"/>
            </a:lvl1pPr>
          </a:lstStyle>
          <a:p>
            <a:pPr rtl="0"/>
            <a:r>
              <a:rPr lang="es-ES" noProof="0"/>
              <a:t>Haga clic para agregar </a:t>
            </a:r>
            <a:br>
              <a:rPr lang="es-ES" noProof="0"/>
            </a:br>
            <a:r>
              <a:rPr lang="es-ES" noProof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868217"/>
            <a:ext cx="5370740" cy="1161399"/>
          </a:xfrm>
        </p:spPr>
        <p:txBody>
          <a:bodyPr lIns="0"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47180" y="2180244"/>
            <a:ext cx="10719842" cy="416750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5" name="Marcador de número de diapositiva 10">
            <a:extLst>
              <a:ext uri="{FF2B5EF4-FFF2-40B4-BE49-F238E27FC236}">
                <a16:creationId xmlns:a16="http://schemas.microsoft.com/office/drawing/2014/main" id="{190AAC78-444B-46F6-8011-610ED4C3D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0854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821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ctr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1" name="Marcador de texto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SUBTÍTULO AQUÍ</a:t>
            </a:r>
          </a:p>
        </p:txBody>
      </p:sp>
      <p:sp>
        <p:nvSpPr>
          <p:cNvPr id="4" name="Marcador de posición de tabla 3" title="Decorativo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5" name="Marcador de número de diapositiva 10">
            <a:extLst>
              <a:ext uri="{FF2B5EF4-FFF2-40B4-BE49-F238E27FC236}">
                <a16:creationId xmlns:a16="http://schemas.microsoft.com/office/drawing/2014/main" id="{63C9B84B-2C60-4305-92C0-F0B149CA6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0854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37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AC1303A2-BA03-65FB-AAE6-E9DA2CFF7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4628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5" imgH="424" progId="TCLayout.ActiveDocument.1">
                  <p:embed/>
                </p:oleObj>
              </mc:Choice>
              <mc:Fallback>
                <p:oleObj name="Diapositiva de think-cell" r:id="rId3" imgW="425" imgH="42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AC1303A2-BA03-65FB-AAE6-E9DA2CFF7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 title="Decorativo"/>
          <p:cNvSpPr/>
          <p:nvPr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030" y="2040520"/>
            <a:ext cx="4120444" cy="1818655"/>
          </a:xfrm>
        </p:spPr>
        <p:txBody>
          <a:bodyPr vert="horz" rtlCol="0" anchor="b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10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03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400" spc="3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EL SUBTÍTULO SE ESCRIBE AQUÍ</a:t>
            </a:r>
          </a:p>
        </p:txBody>
      </p:sp>
      <p:sp>
        <p:nvSpPr>
          <p:cNvPr id="12" name="Marcador de número de diapositiva 10">
            <a:extLst>
              <a:ext uri="{FF2B5EF4-FFF2-40B4-BE49-F238E27FC236}">
                <a16:creationId xmlns:a16="http://schemas.microsoft.com/office/drawing/2014/main" id="{8A09E106-16C8-4659-8105-4ADBFFA6A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0090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277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90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- 1 column + key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C072C-8288-5B45-BB9F-16ACF77F078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4113" y="2257568"/>
            <a:ext cx="10395909" cy="301597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Text – up to 10 lines (font 16)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CBA7D27C-BCE1-2A48-99D3-9AC25118A3A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54113" y="379434"/>
            <a:ext cx="10128186" cy="454353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Title (font 32)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D5276FDB-D5EA-7940-B1F0-A155F73136E9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54112" y="1082687"/>
            <a:ext cx="10128187" cy="877867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Subtitle or short description (optional), up to 2 lines (font 24)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5B571-FEFE-D743-8265-885B54AEFE7D}"/>
              </a:ext>
            </a:extLst>
          </p:cNvPr>
          <p:cNvSpPr>
            <a:spLocks noGrp="1"/>
          </p:cNvSpPr>
          <p:nvPr>
            <p:ph type="dt" sz="half" idx="33"/>
          </p:nvPr>
        </p:nvSpPr>
        <p:spPr>
          <a:xfrm>
            <a:off x="654113" y="6356350"/>
            <a:ext cx="292728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AD44C-97FF-F34A-81BC-4BC2985655D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265031" y="6356350"/>
            <a:ext cx="648590" cy="365125"/>
          </a:xfrm>
          <a:prstGeom prst="rect">
            <a:avLst/>
          </a:prstGeom>
        </p:spPr>
        <p:txBody>
          <a:bodyPr/>
          <a:lstStyle/>
          <a:p>
            <a:fld id="{AD6D3279-9C4E-C94A-B134-5F196FB90914}" type="slidenum">
              <a:rPr lang="en-US">
                <a:solidFill>
                  <a:srgbClr val="505050"/>
                </a:solidFill>
              </a:rPr>
              <a:pPr/>
              <a:t>‹Nº›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C5412F41-A2FD-2E4C-B207-9FEE78669726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54113" y="5411615"/>
            <a:ext cx="10395910" cy="53180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2400" smtClean="0">
                <a:solidFill>
                  <a:srgbClr val="27B9BE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>
                <a:solidFill>
                  <a:srgbClr val="27B9BE"/>
                </a:solidFill>
                <a:effectLst/>
                <a:latin typeface="Century Gothic" panose="020B0502020202020204" pitchFamily="34" charset="0"/>
              </a:rPr>
              <a:t>Key phrase, the central idea of your slide (optional) – Font 24</a:t>
            </a:r>
          </a:p>
        </p:txBody>
      </p:sp>
    </p:spTree>
    <p:extLst>
      <p:ext uri="{BB962C8B-B14F-4D97-AF65-F5344CB8AC3E}">
        <p14:creationId xmlns:p14="http://schemas.microsoft.com/office/powerpoint/2010/main" val="14333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WWW.NOMBRESITIO.COM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/>
          </a:p>
        </p:txBody>
      </p:sp>
      <p:sp>
        <p:nvSpPr>
          <p:cNvPr id="2" name="Rectángulo 1" title="Decorativo"/>
          <p:cNvSpPr/>
          <p:nvPr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Marcador de número de diapositiva 10">
            <a:extLst>
              <a:ext uri="{FF2B5EF4-FFF2-40B4-BE49-F238E27FC236}">
                <a16:creationId xmlns:a16="http://schemas.microsoft.com/office/drawing/2014/main" id="{6D7D1577-3F5A-421A-8675-88A2CE828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0854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63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4635619"/>
            <a:ext cx="7252505" cy="891250"/>
          </a:xfrm>
        </p:spPr>
        <p:txBody>
          <a:bodyPr rtlCol="0" anchor="ctr"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11581" y="5601672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EL SUBTÍTULO SE ESCRIBE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/>
        </p:nvSpPr>
        <p:spPr>
          <a:xfrm rot="16200000" flipV="1">
            <a:off x="6191650" y="4432466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/>
          </a:p>
        </p:txBody>
      </p:sp>
      <p:sp>
        <p:nvSpPr>
          <p:cNvPr id="7" name="Rectángulo 6" title="Decorativo"/>
          <p:cNvSpPr/>
          <p:nvPr/>
        </p:nvSpPr>
        <p:spPr>
          <a:xfrm>
            <a:off x="1238104" y="951194"/>
            <a:ext cx="9715792" cy="3609622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2" name="Imagen 1" descr="Logotipo, Icono&#10;&#10;Descripción generada automáticamente">
            <a:extLst>
              <a:ext uri="{FF2B5EF4-FFF2-40B4-BE49-F238E27FC236}">
                <a16:creationId xmlns:a16="http://schemas.microsoft.com/office/drawing/2014/main" id="{0DE3371A-0ABD-EE3A-3741-19C95DAD8C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26970" r="24103" b="24660"/>
          <a:stretch/>
        </p:blipFill>
        <p:spPr>
          <a:xfrm>
            <a:off x="11512399" y="290730"/>
            <a:ext cx="363984" cy="3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apositiva de título con imag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4710216"/>
            <a:ext cx="7252505" cy="891250"/>
          </a:xfrm>
        </p:spPr>
        <p:txBody>
          <a:bodyPr rtlCol="0" anchor="ctr"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5658673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EL SUBTÍTULO SE ESCRIBE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/>
        </p:nvSpPr>
        <p:spPr>
          <a:xfrm rot="16200000" flipV="1">
            <a:off x="6095999" y="4517754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/>
          </a:p>
        </p:txBody>
      </p:sp>
      <p:sp>
        <p:nvSpPr>
          <p:cNvPr id="7" name="Rectángulo 6" title="Decorativo"/>
          <p:cNvSpPr/>
          <p:nvPr/>
        </p:nvSpPr>
        <p:spPr>
          <a:xfrm>
            <a:off x="1238104" y="971611"/>
            <a:ext cx="9715792" cy="3600386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5210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or de diapositivas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9" name="Marcador de texto 12" title="Decorativo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EL SUBTÍTULO SE ESCRIBE AQUÍ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/>
          </a:p>
        </p:txBody>
      </p:sp>
      <p:cxnSp>
        <p:nvCxnSpPr>
          <p:cNvPr id="2" name="Straight Connector 393">
            <a:extLst>
              <a:ext uri="{FF2B5EF4-FFF2-40B4-BE49-F238E27FC236}">
                <a16:creationId xmlns:a16="http://schemas.microsoft.com/office/drawing/2014/main" id="{14C3334E-F8F6-F283-7180-5ACAC5A56136}"/>
              </a:ext>
            </a:extLst>
          </p:cNvPr>
          <p:cNvCxnSpPr/>
          <p:nvPr userDrawn="1"/>
        </p:nvCxnSpPr>
        <p:spPr>
          <a:xfrm>
            <a:off x="300000" y="944157"/>
            <a:ext cx="1159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9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sor de diapositivas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Rectángulo 1" title="Decorativo"/>
          <p:cNvSpPr/>
          <p:nvPr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600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ctr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9" name="Marcador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EL SUBTÍTULO SE ESCRIBE AQUÍ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/>
          </a:p>
        </p:txBody>
      </p:sp>
      <p:cxnSp>
        <p:nvCxnSpPr>
          <p:cNvPr id="3" name="Straight Connector 393">
            <a:extLst>
              <a:ext uri="{FF2B5EF4-FFF2-40B4-BE49-F238E27FC236}">
                <a16:creationId xmlns:a16="http://schemas.microsoft.com/office/drawing/2014/main" id="{2446E79F-1D0A-23D8-BDE6-3A5F1361F997}"/>
              </a:ext>
            </a:extLst>
          </p:cNvPr>
          <p:cNvCxnSpPr/>
          <p:nvPr userDrawn="1"/>
        </p:nvCxnSpPr>
        <p:spPr>
          <a:xfrm>
            <a:off x="300000" y="944157"/>
            <a:ext cx="1159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1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Agenda</a:t>
            </a:r>
          </a:p>
        </p:txBody>
      </p:sp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1062180"/>
            <a:ext cx="3557587" cy="52324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s-ES" noProof="0"/>
          </a:p>
        </p:txBody>
      </p:sp>
      <p:sp>
        <p:nvSpPr>
          <p:cNvPr id="32" name="Marcador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11290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3" name="Marcador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22055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4" name="Marcador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2819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5" name="Marcador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35842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6" name="Marcador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43487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42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/>
          </a:p>
        </p:txBody>
      </p:sp>
      <p:sp>
        <p:nvSpPr>
          <p:cNvPr id="10" name="Marcador de número de diapositiva 10">
            <a:extLst>
              <a:ext uri="{FF2B5EF4-FFF2-40B4-BE49-F238E27FC236}">
                <a16:creationId xmlns:a16="http://schemas.microsoft.com/office/drawing/2014/main" id="{148BE5B7-D0E5-4EB5-8AEF-88DB40ED5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0854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72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376936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s-ES" noProof="0"/>
          </a:p>
        </p:txBody>
      </p:sp>
      <p:sp>
        <p:nvSpPr>
          <p:cNvPr id="32" name="Marcador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7576" y="2212088"/>
            <a:ext cx="6683180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3" name="Marcador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576" y="2939202"/>
            <a:ext cx="6683180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4" name="Marcador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7576" y="4509180"/>
            <a:ext cx="6683180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5" name="Marcador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7576" y="3724191"/>
            <a:ext cx="6683180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6" name="Marcador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7576" y="5294168"/>
            <a:ext cx="6683180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editar el patrón </a:t>
            </a:r>
            <a:br>
              <a:rPr lang="es-ES" noProof="0"/>
            </a:br>
            <a:r>
              <a:rPr lang="es-ES" noProof="0"/>
              <a:t>estilos de texto</a:t>
            </a:r>
          </a:p>
        </p:txBody>
      </p:sp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3062500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36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Agenda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94A170B-3D4C-4EA1-8511-1FB8A7B43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0854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557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8E67AC26-2F78-4219-8D65-ED6ECD963F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299096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24" imgW="425" imgH="424" progId="TCLayout.ActiveDocument.1">
                  <p:embed/>
                </p:oleObj>
              </mc:Choice>
              <mc:Fallback>
                <p:oleObj name="Diapositiva de think-cell" r:id="rId24" imgW="425" imgH="424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8E67AC26-2F78-4219-8D65-ED6ECD963F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835"/>
            <a:ext cx="10515600" cy="429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Título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8541"/>
            <a:ext cx="10515600" cy="500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E14598-2C1A-4E36-8EE9-F97DF29DF442}"/>
              </a:ext>
            </a:extLst>
          </p:cNvPr>
          <p:cNvSpPr txBox="1"/>
          <p:nvPr userDrawn="1"/>
        </p:nvSpPr>
        <p:spPr>
          <a:xfrm>
            <a:off x="7444509" y="6487237"/>
            <a:ext cx="39092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solidFill>
                  <a:schemeClr val="bg1">
                    <a:lumMod val="50000"/>
                  </a:schemeClr>
                </a:solidFill>
              </a:rPr>
              <a:t>Coaching mandos tienda| </a:t>
            </a:r>
            <a:r>
              <a:rPr lang="es-MX" sz="900">
                <a:solidFill>
                  <a:schemeClr val="bg1">
                    <a:lumMod val="50000"/>
                  </a:schemeClr>
                </a:solidFill>
              </a:rPr>
              <a:t>Píldoras formativas</a:t>
            </a:r>
            <a:endParaRPr lang="es-MX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1198631-DB6B-486C-A8F6-E6BC126F1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0854"/>
            <a:ext cx="681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BB3E-39C2-4BAD-AFD3-A66C4E6B6B9E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B320636-D9BB-FD78-9A1C-78D9FF7BF57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74" y="155848"/>
            <a:ext cx="1652450" cy="649668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8ED21F56-E7BA-832C-C098-1FB979FC0980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9" y="6427521"/>
            <a:ext cx="1376040" cy="350264"/>
          </a:xfrm>
          <a:prstGeom prst="rect">
            <a:avLst/>
          </a:prstGeom>
        </p:spPr>
      </p:pic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99AFDBE5-D046-0A07-2B36-12F1E55785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26970" r="24103" b="24660"/>
          <a:stretch/>
        </p:blipFill>
        <p:spPr>
          <a:xfrm>
            <a:off x="11512399" y="290730"/>
            <a:ext cx="363984" cy="3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6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1.emf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2CBB70E0-856D-4036-8CBD-407CB83433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6685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5" imgH="424" progId="TCLayout.ActiveDocument.1">
                  <p:embed/>
                </p:oleObj>
              </mc:Choice>
              <mc:Fallback>
                <p:oleObj name="Diapositiva de think-cell" r:id="rId3" imgW="425" imgH="424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2CBB70E0-856D-4036-8CBD-407CB83433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persona con brújula fotografía de enfoque selectivo">
            <a:extLst>
              <a:ext uri="{FF2B5EF4-FFF2-40B4-BE49-F238E27FC236}">
                <a16:creationId xmlns:a16="http://schemas.microsoft.com/office/drawing/2014/main" id="{51FF2A00-0654-4DF0-0EA1-F92062F5C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b="7353"/>
          <a:stretch/>
        </p:blipFill>
        <p:spPr bwMode="auto">
          <a:xfrm>
            <a:off x="5987801" y="4052581"/>
            <a:ext cx="3631544" cy="280541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ñar en grande texto">
            <a:extLst>
              <a:ext uri="{FF2B5EF4-FFF2-40B4-BE49-F238E27FC236}">
                <a16:creationId xmlns:a16="http://schemas.microsoft.com/office/drawing/2014/main" id="{AAAC19BD-D9C4-2B97-AE1E-A2A5332DB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/>
          <a:stretch/>
        </p:blipFill>
        <p:spPr bwMode="auto">
          <a:xfrm>
            <a:off x="8971192" y="3594352"/>
            <a:ext cx="3220807" cy="326364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3313ABE-2546-4E84-95BF-D124DF942F73}"/>
              </a:ext>
            </a:extLst>
          </p:cNvPr>
          <p:cNvSpPr txBox="1">
            <a:spLocks/>
          </p:cNvSpPr>
          <p:nvPr/>
        </p:nvSpPr>
        <p:spPr>
          <a:xfrm>
            <a:off x="84843" y="4042910"/>
            <a:ext cx="4648072" cy="194286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noProof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es-MX" sz="1100" b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2238B69-E924-4B95-8D97-8179E37C327B}"/>
              </a:ext>
            </a:extLst>
          </p:cNvPr>
          <p:cNvCxnSpPr/>
          <p:nvPr/>
        </p:nvCxnSpPr>
        <p:spPr>
          <a:xfrm>
            <a:off x="159859" y="3898929"/>
            <a:ext cx="54864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857DC43-5E66-46B6-A906-601B2A3328A0}"/>
              </a:ext>
            </a:extLst>
          </p:cNvPr>
          <p:cNvSpPr txBox="1">
            <a:spLocks/>
          </p:cNvSpPr>
          <p:nvPr/>
        </p:nvSpPr>
        <p:spPr>
          <a:xfrm>
            <a:off x="2593720" y="6391292"/>
            <a:ext cx="2702177" cy="365125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rgbClr val="000000"/>
                </a:solidFill>
                <a:cs typeface="Segoe UI" panose="020B0502040204020203" pitchFamily="34" charset="0"/>
              </a:rPr>
              <a:t>ANDRES RENDO © 2023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51640AA-6898-450B-865E-A79051F5C424}"/>
              </a:ext>
            </a:extLst>
          </p:cNvPr>
          <p:cNvSpPr txBox="1">
            <a:spLocks/>
          </p:cNvSpPr>
          <p:nvPr/>
        </p:nvSpPr>
        <p:spPr>
          <a:xfrm>
            <a:off x="235670" y="6251389"/>
            <a:ext cx="5060229" cy="326941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000" b="1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Ciudad de México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762E7156-F172-4C79-2DCC-86DB8930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 dirty="0"/>
              <a:t>TRAINING  MANDOS TIENDA</a:t>
            </a:r>
            <a:endParaRPr lang="es-MX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BB68DB97-A8D1-D3BA-9890-13182750D4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s-MX" sz="1400" b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  <a:sym typeface="Arial Narrow" panose="020B0606020202030204" pitchFamily="34" charset="0"/>
              </a:rPr>
              <a:t>PÍLDORAS FORMATIVAS</a:t>
            </a:r>
            <a:endParaRPr lang="es-MX" sz="800" b="0" dirty="0">
              <a:solidFill>
                <a:srgbClr val="000000"/>
              </a:solidFill>
              <a:latin typeface="+mj-lt"/>
              <a:cs typeface="Segoe UI" panose="020B0502040204020203" pitchFamily="34" charset="0"/>
            </a:endParaRPr>
          </a:p>
        </p:txBody>
      </p:sp>
      <p:pic>
        <p:nvPicPr>
          <p:cNvPr id="21" name="Imagen 20" descr="Logotipo, Icono&#10;&#10;Descripción generada automáticamente">
            <a:extLst>
              <a:ext uri="{FF2B5EF4-FFF2-40B4-BE49-F238E27FC236}">
                <a16:creationId xmlns:a16="http://schemas.microsoft.com/office/drawing/2014/main" id="{74DEB392-1C25-5533-8827-27F57EC7C2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26970" r="24103" b="24660"/>
          <a:stretch/>
        </p:blipFill>
        <p:spPr>
          <a:xfrm>
            <a:off x="1703148" y="410673"/>
            <a:ext cx="1781143" cy="1859052"/>
          </a:xfrm>
          <a:prstGeom prst="rect">
            <a:avLst/>
          </a:prstGeom>
        </p:spPr>
      </p:pic>
      <p:pic>
        <p:nvPicPr>
          <p:cNvPr id="1038" name="Picture 14" descr="piedras grises">
            <a:extLst>
              <a:ext uri="{FF2B5EF4-FFF2-40B4-BE49-F238E27FC236}">
                <a16:creationId xmlns:a16="http://schemas.microsoft.com/office/drawing/2014/main" id="{A6C62A3B-D8FF-6A0C-665E-2F67900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5"/>
          <a:stretch/>
        </p:blipFill>
        <p:spPr bwMode="auto">
          <a:xfrm>
            <a:off x="5987802" y="0"/>
            <a:ext cx="1992132" cy="253712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ujer con camisa marrón de manga larga frente a una pizarra de borrado en seco">
            <a:extLst>
              <a:ext uri="{FF2B5EF4-FFF2-40B4-BE49-F238E27FC236}">
                <a16:creationId xmlns:a16="http://schemas.microsoft.com/office/drawing/2014/main" id="{2AF96453-7582-19E1-8AAF-CC7E5389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39" y="0"/>
            <a:ext cx="4479761" cy="2988000"/>
          </a:xfrm>
          <a:prstGeom prst="rect">
            <a:avLst/>
          </a:prstGeom>
          <a:solidFill>
            <a:srgbClr val="FFCA08"/>
          </a:solidFill>
          <a:ln w="76200">
            <a:solidFill>
              <a:schemeClr val="bg1"/>
            </a:solidFill>
          </a:ln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66EE32B-6E97-7350-E773-1CA86031A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3" b="23253"/>
          <a:stretch/>
        </p:blipFill>
        <p:spPr bwMode="auto">
          <a:xfrm>
            <a:off x="8608055" y="2344347"/>
            <a:ext cx="3583945" cy="237151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gno de flecha derecha en la pared">
            <a:extLst>
              <a:ext uri="{FF2B5EF4-FFF2-40B4-BE49-F238E27FC236}">
                <a16:creationId xmlns:a16="http://schemas.microsoft.com/office/drawing/2014/main" id="{7B483CF8-53B8-088C-BE7F-3D877F6D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01" y="2593208"/>
            <a:ext cx="2536439" cy="172766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92DDB54C-24AF-FD44-A58A-AB4F734AD3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5" imgH="424" progId="TCLayout.ActiveDocument.1">
                  <p:embed/>
                </p:oleObj>
              </mc:Choice>
              <mc:Fallback>
                <p:oleObj name="Diapositiva de think-cell" r:id="rId3" imgW="425" imgH="424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92DDB54C-24AF-FD44-A58A-AB4F734AD3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839E75-FC9D-9B4D-9D65-EA3B1C582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92BB3E-39C2-4BAD-AFD3-A66C4E6B6B9E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874604C-05A4-4B28-CEF3-AC8EDF2C40EE}"/>
              </a:ext>
            </a:extLst>
          </p:cNvPr>
          <p:cNvSpPr/>
          <p:nvPr/>
        </p:nvSpPr>
        <p:spPr>
          <a:xfrm>
            <a:off x="1" y="1369506"/>
            <a:ext cx="12192000" cy="1107356"/>
          </a:xfrm>
          <a:prstGeom prst="rect">
            <a:avLst/>
          </a:prstGeom>
          <a:solidFill>
            <a:srgbClr val="FE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0" tIns="72000" rIns="216000" bIns="72000" rtlCol="0" anchor="ctr"/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Sensibilizar a los equipos multifuncionales del impacto de esfuerzos colaborativos para la gestión operativa del negocio, detonando incremento en venta y el mejoramiento de la productividad</a:t>
            </a:r>
          </a:p>
        </p:txBody>
      </p:sp>
      <p:pic>
        <p:nvPicPr>
          <p:cNvPr id="3" name="Gráfico 2" descr="Diana con relleno sólido">
            <a:extLst>
              <a:ext uri="{FF2B5EF4-FFF2-40B4-BE49-F238E27FC236}">
                <a16:creationId xmlns:a16="http://schemas.microsoft.com/office/drawing/2014/main" id="{2203B94F-4F0A-9C46-5FBA-2EF8AD8DF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718" y="1598036"/>
            <a:ext cx="650296" cy="650296"/>
          </a:xfrm>
          <a:prstGeom prst="rect">
            <a:avLst/>
          </a:prstGeom>
        </p:spPr>
      </p:pic>
      <p:sp>
        <p:nvSpPr>
          <p:cNvPr id="27" name="Marcador de texto 1">
            <a:extLst>
              <a:ext uri="{FF2B5EF4-FFF2-40B4-BE49-F238E27FC236}">
                <a16:creationId xmlns:a16="http://schemas.microsoft.com/office/drawing/2014/main" id="{D2BD1739-7746-3C53-A807-12B7CECC09C8}"/>
              </a:ext>
            </a:extLst>
          </p:cNvPr>
          <p:cNvSpPr txBox="1">
            <a:spLocks/>
          </p:cNvSpPr>
          <p:nvPr/>
        </p:nvSpPr>
        <p:spPr>
          <a:xfrm>
            <a:off x="266663" y="101926"/>
            <a:ext cx="11001796" cy="388485"/>
          </a:xfrm>
          <a:prstGeom prst="rect">
            <a:avLst/>
          </a:prstGeom>
        </p:spPr>
        <p:txBody>
          <a:bodyPr vert="horz" lIns="91440" tIns="8280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400" b="1" kern="1200" spc="300" noProof="0" dirty="0">
                <a:solidFill>
                  <a:srgbClr val="000000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noProof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b="1" kern="1200" noProof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 noProof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 noProof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 noProof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OBJETIVO DEL DOCUMENTO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474CCAD2-2A08-B23D-7F66-924F7D630623}"/>
              </a:ext>
            </a:extLst>
          </p:cNvPr>
          <p:cNvSpPr txBox="1">
            <a:spLocks/>
          </p:cNvSpPr>
          <p:nvPr/>
        </p:nvSpPr>
        <p:spPr>
          <a:xfrm>
            <a:off x="266663" y="601765"/>
            <a:ext cx="11001796" cy="287703"/>
          </a:xfrm>
          <a:prstGeom prst="rect">
            <a:avLst/>
          </a:prstGeom>
        </p:spPr>
        <p:txBody>
          <a:bodyPr vert="horz" lIns="91440" tIns="3600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s-MX" sz="1200" b="1" kern="1200" spc="0" noProof="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noProof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b="1" kern="1200" noProof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 noProof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 noProof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 noProof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FEC425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OBJETIVOS ESPECIFICOS Y GENERALES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33788CC-1D16-D2B9-B0AA-5C4D40A9A459}"/>
              </a:ext>
            </a:extLst>
          </p:cNvPr>
          <p:cNvGrpSpPr/>
          <p:nvPr/>
        </p:nvGrpSpPr>
        <p:grpSpPr>
          <a:xfrm>
            <a:off x="457062" y="2673132"/>
            <a:ext cx="11507495" cy="684000"/>
            <a:chOff x="457062" y="2673132"/>
            <a:chExt cx="11507495" cy="684000"/>
          </a:xfrm>
        </p:grpSpPr>
        <p:pic>
          <p:nvPicPr>
            <p:cNvPr id="8" name="Gráfico 7" descr="Anclar con relleno sólido">
              <a:extLst>
                <a:ext uri="{FF2B5EF4-FFF2-40B4-BE49-F238E27FC236}">
                  <a16:creationId xmlns:a16="http://schemas.microsoft.com/office/drawing/2014/main" id="{20146DFB-D438-6EFC-EEE4-22E3A0A1C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457062" y="2822023"/>
              <a:ext cx="386218" cy="386218"/>
            </a:xfrm>
            <a:prstGeom prst="rect">
              <a:avLst/>
            </a:prstGeom>
          </p:spPr>
        </p:pic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DDEE828C-997F-8B49-9DEF-D60133F62A21}"/>
                </a:ext>
              </a:extLst>
            </p:cNvPr>
            <p:cNvSpPr/>
            <p:nvPr/>
          </p:nvSpPr>
          <p:spPr>
            <a:xfrm>
              <a:off x="944880" y="2673132"/>
              <a:ext cx="11019677" cy="684000"/>
            </a:xfrm>
            <a:prstGeom prst="rect">
              <a:avLst/>
            </a:prstGeom>
          </p:spPr>
          <p:txBody>
            <a:bodyPr wrap="square" tIns="36000" bIns="36000" anchor="ctr">
              <a:noAutofit/>
            </a:bodyPr>
            <a:lstStyle/>
            <a:p>
              <a:r>
                <a:rPr lang="es-ES" sz="1400" dirty="0">
                  <a:latin typeface="+mj-lt"/>
                </a:rPr>
                <a:t>Desplazar el indicador de</a:t>
              </a:r>
              <a:r>
                <a:rPr lang="es-ES" sz="1400" b="1" dirty="0">
                  <a:latin typeface="+mj-lt"/>
                </a:rPr>
                <a:t> transacciones (conversión) junto con el Art x Ticket, hasta obtener un incremento en la Venta neta del los equipos </a:t>
              </a:r>
              <a:r>
                <a:rPr lang="es-ES" sz="1400" u="sng" dirty="0">
                  <a:latin typeface="+mj-lt"/>
                </a:rPr>
                <a:t>por encima de la tendencia anual actual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A11F63C6-C56C-4277-CDA9-BA2204FE7FC6}"/>
              </a:ext>
            </a:extLst>
          </p:cNvPr>
          <p:cNvGrpSpPr/>
          <p:nvPr/>
        </p:nvGrpSpPr>
        <p:grpSpPr>
          <a:xfrm>
            <a:off x="457062" y="3275223"/>
            <a:ext cx="11507495" cy="684000"/>
            <a:chOff x="457062" y="4070739"/>
            <a:chExt cx="11507495" cy="684000"/>
          </a:xfrm>
        </p:grpSpPr>
        <p:pic>
          <p:nvPicPr>
            <p:cNvPr id="12" name="Gráfico 11" descr="Anclar con relleno sólido">
              <a:extLst>
                <a:ext uri="{FF2B5EF4-FFF2-40B4-BE49-F238E27FC236}">
                  <a16:creationId xmlns:a16="http://schemas.microsoft.com/office/drawing/2014/main" id="{01837EF0-771B-8AA4-3D7C-EF2F640E6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457062" y="4219630"/>
              <a:ext cx="386218" cy="386218"/>
            </a:xfrm>
            <a:prstGeom prst="rect">
              <a:avLst/>
            </a:prstGeom>
          </p:spPr>
        </p:pic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BC8C6FEA-219F-783C-00D0-B6A1198AFF08}"/>
                </a:ext>
              </a:extLst>
            </p:cNvPr>
            <p:cNvSpPr/>
            <p:nvPr/>
          </p:nvSpPr>
          <p:spPr>
            <a:xfrm>
              <a:off x="944880" y="4070739"/>
              <a:ext cx="11019677" cy="684000"/>
            </a:xfrm>
            <a:prstGeom prst="rect">
              <a:avLst/>
            </a:prstGeom>
          </p:spPr>
          <p:txBody>
            <a:bodyPr wrap="square" tIns="36000" bIns="36000" anchor="ctr">
              <a:noAutofit/>
            </a:bodyPr>
            <a:lstStyle/>
            <a:p>
              <a:r>
                <a:rPr lang="es-ES" sz="1400" dirty="0">
                  <a:latin typeface="+mj-lt"/>
                </a:rPr>
                <a:t>Empatar objetivos de Venta con Indicadores Comerciales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23DED83B-7A28-A1F3-F7B4-D0805218D691}"/>
              </a:ext>
            </a:extLst>
          </p:cNvPr>
          <p:cNvGrpSpPr/>
          <p:nvPr/>
        </p:nvGrpSpPr>
        <p:grpSpPr>
          <a:xfrm>
            <a:off x="457062" y="3877314"/>
            <a:ext cx="11507495" cy="684000"/>
            <a:chOff x="457062" y="4260739"/>
            <a:chExt cx="11507495" cy="684000"/>
          </a:xfrm>
        </p:grpSpPr>
        <p:pic>
          <p:nvPicPr>
            <p:cNvPr id="21" name="Gráfico 20" descr="Anclar con relleno sólido">
              <a:extLst>
                <a:ext uri="{FF2B5EF4-FFF2-40B4-BE49-F238E27FC236}">
                  <a16:creationId xmlns:a16="http://schemas.microsoft.com/office/drawing/2014/main" id="{CEDFA6A6-67D4-3EC4-8350-BF6F9B3A6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457062" y="4409630"/>
              <a:ext cx="386218" cy="386218"/>
            </a:xfrm>
            <a:prstGeom prst="rect">
              <a:avLst/>
            </a:prstGeom>
          </p:spPr>
        </p:pic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BB9087B4-CCDD-CEE0-D2A6-D542BFD0A1F9}"/>
                </a:ext>
              </a:extLst>
            </p:cNvPr>
            <p:cNvSpPr/>
            <p:nvPr/>
          </p:nvSpPr>
          <p:spPr>
            <a:xfrm>
              <a:off x="944880" y="4260739"/>
              <a:ext cx="11019677" cy="684000"/>
            </a:xfrm>
            <a:prstGeom prst="rect">
              <a:avLst/>
            </a:prstGeom>
          </p:spPr>
          <p:txBody>
            <a:bodyPr wrap="square" tIns="36000" bIns="36000" anchor="ctr">
              <a:noAutofit/>
            </a:bodyPr>
            <a:lstStyle/>
            <a:p>
              <a:r>
                <a:rPr lang="es-ES" sz="1400" dirty="0">
                  <a:latin typeface="+mj-lt"/>
                </a:rPr>
                <a:t>Gestionar los limites de la Operación a través de sus Indicadores </a:t>
              </a: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BFD6C1BC-BB1A-7ABA-F630-30628DD1F0AE}"/>
              </a:ext>
            </a:extLst>
          </p:cNvPr>
          <p:cNvGrpSpPr/>
          <p:nvPr/>
        </p:nvGrpSpPr>
        <p:grpSpPr>
          <a:xfrm>
            <a:off x="457062" y="5081496"/>
            <a:ext cx="11507495" cy="684000"/>
            <a:chOff x="457062" y="5154086"/>
            <a:chExt cx="11507495" cy="684000"/>
          </a:xfrm>
        </p:grpSpPr>
        <p:pic>
          <p:nvPicPr>
            <p:cNvPr id="36" name="Gráfico 35" descr="Anclar con relleno sólido">
              <a:extLst>
                <a:ext uri="{FF2B5EF4-FFF2-40B4-BE49-F238E27FC236}">
                  <a16:creationId xmlns:a16="http://schemas.microsoft.com/office/drawing/2014/main" id="{F8CE6163-0E33-DDA0-B0EB-226C6928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457062" y="5302977"/>
              <a:ext cx="386218" cy="386218"/>
            </a:xfrm>
            <a:prstGeom prst="rect">
              <a:avLst/>
            </a:prstGeom>
          </p:spPr>
        </p:pic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FD2CF541-14AF-43AB-19F0-07ED24CF33A7}"/>
                </a:ext>
              </a:extLst>
            </p:cNvPr>
            <p:cNvSpPr/>
            <p:nvPr/>
          </p:nvSpPr>
          <p:spPr>
            <a:xfrm>
              <a:off x="944880" y="5154086"/>
              <a:ext cx="11019677" cy="684000"/>
            </a:xfrm>
            <a:prstGeom prst="rect">
              <a:avLst/>
            </a:prstGeom>
          </p:spPr>
          <p:txBody>
            <a:bodyPr wrap="square" tIns="36000" bIns="36000" anchor="ctr">
              <a:noAutofit/>
            </a:bodyPr>
            <a:lstStyle/>
            <a:p>
              <a:r>
                <a:rPr lang="es-ES" sz="1400" b="1" dirty="0"/>
                <a:t>GERENTES: </a:t>
              </a:r>
              <a:r>
                <a:rPr lang="es-ES" sz="1400" dirty="0"/>
                <a:t>Incrementar su perfil estratégico</a:t>
              </a:r>
              <a:endParaRPr lang="es-ES" sz="1400" dirty="0">
                <a:latin typeface="+mj-lt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24C3D586-E997-CFA2-9E6C-EE635773A7C8}"/>
              </a:ext>
            </a:extLst>
          </p:cNvPr>
          <p:cNvGrpSpPr/>
          <p:nvPr/>
        </p:nvGrpSpPr>
        <p:grpSpPr>
          <a:xfrm>
            <a:off x="457062" y="4479403"/>
            <a:ext cx="11507495" cy="684000"/>
            <a:chOff x="457062" y="4616339"/>
            <a:chExt cx="11507495" cy="684000"/>
          </a:xfrm>
        </p:grpSpPr>
        <p:pic>
          <p:nvPicPr>
            <p:cNvPr id="38" name="Gráfico 37" descr="Anclar con relleno sólido">
              <a:extLst>
                <a:ext uri="{FF2B5EF4-FFF2-40B4-BE49-F238E27FC236}">
                  <a16:creationId xmlns:a16="http://schemas.microsoft.com/office/drawing/2014/main" id="{F7D55743-26C3-8AD1-2408-143579AAC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457062" y="4765230"/>
              <a:ext cx="386218" cy="386218"/>
            </a:xfrm>
            <a:prstGeom prst="rect">
              <a:avLst/>
            </a:prstGeom>
          </p:spPr>
        </p:pic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195B6421-4831-0D78-B289-B1B4C003ECBB}"/>
                </a:ext>
              </a:extLst>
            </p:cNvPr>
            <p:cNvSpPr/>
            <p:nvPr/>
          </p:nvSpPr>
          <p:spPr>
            <a:xfrm>
              <a:off x="944880" y="4616339"/>
              <a:ext cx="11019677" cy="684000"/>
            </a:xfrm>
            <a:prstGeom prst="rect">
              <a:avLst/>
            </a:prstGeom>
          </p:spPr>
          <p:txBody>
            <a:bodyPr wrap="square" tIns="36000" bIns="36000" anchor="ctr">
              <a:noAutofit/>
            </a:bodyPr>
            <a:lstStyle/>
            <a:p>
              <a:r>
                <a:rPr lang="es-ES" sz="1400" b="1" dirty="0"/>
                <a:t>DIRECTOR TIENDA: </a:t>
              </a:r>
              <a:r>
                <a:rPr lang="es-ES" sz="1400" dirty="0"/>
                <a:t>Estandarización del conocimiento 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51F603C7-171E-AF54-B01F-D356A9ADDD09}"/>
              </a:ext>
            </a:extLst>
          </p:cNvPr>
          <p:cNvGrpSpPr/>
          <p:nvPr/>
        </p:nvGrpSpPr>
        <p:grpSpPr>
          <a:xfrm>
            <a:off x="457062" y="5683589"/>
            <a:ext cx="11507495" cy="684000"/>
            <a:chOff x="457062" y="5683589"/>
            <a:chExt cx="11507495" cy="684000"/>
          </a:xfrm>
        </p:grpSpPr>
        <p:pic>
          <p:nvPicPr>
            <p:cNvPr id="41" name="Gráfico 40" descr="Anclar con relleno sólido">
              <a:extLst>
                <a:ext uri="{FF2B5EF4-FFF2-40B4-BE49-F238E27FC236}">
                  <a16:creationId xmlns:a16="http://schemas.microsoft.com/office/drawing/2014/main" id="{B8C3CA1F-CE21-A50A-D494-CDDFE870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457062" y="5832480"/>
              <a:ext cx="386218" cy="386218"/>
            </a:xfrm>
            <a:prstGeom prst="rect">
              <a:avLst/>
            </a:prstGeom>
          </p:spPr>
        </p:pic>
        <p:sp>
          <p:nvSpPr>
            <p:cNvPr id="42" name="Rectangle 11">
              <a:extLst>
                <a:ext uri="{FF2B5EF4-FFF2-40B4-BE49-F238E27FC236}">
                  <a16:creationId xmlns:a16="http://schemas.microsoft.com/office/drawing/2014/main" id="{226CCE2B-4B77-76DB-B449-AE6C7238F8EE}"/>
                </a:ext>
              </a:extLst>
            </p:cNvPr>
            <p:cNvSpPr/>
            <p:nvPr/>
          </p:nvSpPr>
          <p:spPr>
            <a:xfrm>
              <a:off x="944880" y="5683589"/>
              <a:ext cx="11019677" cy="684000"/>
            </a:xfrm>
            <a:prstGeom prst="rect">
              <a:avLst/>
            </a:prstGeom>
          </p:spPr>
          <p:txBody>
            <a:bodyPr wrap="square" tIns="36000" bIns="36000" anchor="ctr">
              <a:noAutofit/>
            </a:bodyPr>
            <a:lstStyle/>
            <a:p>
              <a:r>
                <a:rPr lang="es-ES" sz="1400" b="1" dirty="0"/>
                <a:t>JEFES DEPARTAMENTO : </a:t>
              </a:r>
              <a:r>
                <a:rPr lang="es-ES" sz="1400" dirty="0"/>
                <a:t>Gestionen sus equipos con criterios de eficiencia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AD9D44A6-74AB-26D0-258E-FC05FA6443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166" y="211167"/>
            <a:ext cx="2171812" cy="5715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C5D26B-A049-C978-36C2-29148F2994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887" y="6232221"/>
            <a:ext cx="2171812" cy="5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2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o 17" hidden="1">
            <a:extLst>
              <a:ext uri="{FF2B5EF4-FFF2-40B4-BE49-F238E27FC236}">
                <a16:creationId xmlns:a16="http://schemas.microsoft.com/office/drawing/2014/main" id="{1407FFE2-0224-8225-2C7B-4A2E566586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6895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5" imgH="424" progId="TCLayout.ActiveDocument.1">
                  <p:embed/>
                </p:oleObj>
              </mc:Choice>
              <mc:Fallback>
                <p:oleObj name="Diapositiva de think-cell" r:id="rId3" imgW="425" imgH="424" progId="TCLayout.ActiveDocument.1">
                  <p:embed/>
                  <p:pic>
                    <p:nvPicPr>
                      <p:cNvPr id="18" name="Objeto 17" hidden="1">
                        <a:extLst>
                          <a:ext uri="{FF2B5EF4-FFF2-40B4-BE49-F238E27FC236}">
                            <a16:creationId xmlns:a16="http://schemas.microsoft.com/office/drawing/2014/main" id="{1407FFE2-0224-8225-2C7B-4A2E56658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7AD89FEA-3F79-E18A-E716-ADE6FAA0A6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84074" y="2023056"/>
            <a:ext cx="741082" cy="755650"/>
          </a:xfrm>
        </p:spPr>
        <p:txBody>
          <a:bodyPr/>
          <a:lstStyle/>
          <a:p>
            <a:r>
              <a:rPr lang="es-MX" dirty="0"/>
              <a:t>1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B519FB3D-E452-777C-FFD7-AB272E1A1A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4074" y="3099501"/>
            <a:ext cx="741082" cy="755650"/>
          </a:xfrm>
        </p:spPr>
        <p:txBody>
          <a:bodyPr/>
          <a:lstStyle/>
          <a:p>
            <a:r>
              <a:rPr lang="es-MX" dirty="0"/>
              <a:t>2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BF08BEF-C597-4662-CCF6-42A5397054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84074" y="4175946"/>
            <a:ext cx="741082" cy="755650"/>
          </a:xfrm>
        </p:spPr>
        <p:txBody>
          <a:bodyPr/>
          <a:lstStyle/>
          <a:p>
            <a:r>
              <a:rPr lang="es-MX" dirty="0"/>
              <a:t>3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5495733-7031-AE94-4B70-B641F358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MX" dirty="0"/>
              <a:t>AGENDA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4670145A-5B38-FC68-BFC2-7703E2FD829D}"/>
              </a:ext>
            </a:extLst>
          </p:cNvPr>
          <p:cNvSpPr txBox="1">
            <a:spLocks/>
          </p:cNvSpPr>
          <p:nvPr/>
        </p:nvSpPr>
        <p:spPr>
          <a:xfrm>
            <a:off x="6280211" y="2087233"/>
            <a:ext cx="5040000" cy="6272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180000" tIns="72000" rIns="72000" bIns="7200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spc="30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>
                <a:solidFill>
                  <a:schemeClr val="tx2"/>
                </a:solidFill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>
                <a:solidFill>
                  <a:schemeClr val="tx2"/>
                </a:solidFill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>
                <a:solidFill>
                  <a:schemeClr val="tx2"/>
                </a:solidFill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>
                <a:solidFill>
                  <a:schemeClr val="tx2"/>
                </a:soli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b="1" dirty="0"/>
              <a:t>LA FORMULA DE LA VENTA Y SUS INDICADORES 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47B21E06-5DA0-62F9-EBD8-7B10175A36B2}"/>
              </a:ext>
            </a:extLst>
          </p:cNvPr>
          <p:cNvSpPr txBox="1">
            <a:spLocks/>
          </p:cNvSpPr>
          <p:nvPr/>
        </p:nvSpPr>
        <p:spPr>
          <a:xfrm>
            <a:off x="6280211" y="3163678"/>
            <a:ext cx="5040000" cy="6272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180000" tIns="72000" rIns="72000" bIns="7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LA VENTA CRUZADA &amp; LA DEVOLUCIÓN COMO PALANCAS</a:t>
            </a:r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C91A8854-8159-D918-87F6-8B6E0FB5E5C2}"/>
              </a:ext>
            </a:extLst>
          </p:cNvPr>
          <p:cNvSpPr txBox="1">
            <a:spLocks/>
          </p:cNvSpPr>
          <p:nvPr/>
        </p:nvSpPr>
        <p:spPr>
          <a:xfrm>
            <a:off x="6280211" y="4240123"/>
            <a:ext cx="5040000" cy="6272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180000" tIns="72000" rIns="72000" bIns="7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LA PRODUCTIVIDAD &amp; PLANTILLA OPTIMA </a:t>
            </a:r>
          </a:p>
        </p:txBody>
      </p:sp>
      <p:sp>
        <p:nvSpPr>
          <p:cNvPr id="26" name="Marcador de texto 12">
            <a:extLst>
              <a:ext uri="{FF2B5EF4-FFF2-40B4-BE49-F238E27FC236}">
                <a16:creationId xmlns:a16="http://schemas.microsoft.com/office/drawing/2014/main" id="{73E05574-76DE-495E-E5A3-284DD3E19CF9}"/>
              </a:ext>
            </a:extLst>
          </p:cNvPr>
          <p:cNvSpPr txBox="1">
            <a:spLocks/>
          </p:cNvSpPr>
          <p:nvPr/>
        </p:nvSpPr>
        <p:spPr>
          <a:xfrm>
            <a:off x="4342992" y="2283768"/>
            <a:ext cx="741082" cy="2387113"/>
          </a:xfrm>
          <a:prstGeom prst="rect">
            <a:avLst/>
          </a:prstGeom>
        </p:spPr>
        <p:txBody>
          <a:bodyPr vert="vert270" lIns="91440" tIns="45720" rIns="0" bIns="45720" rtlCol="0" anchor="ctr" anchorCtr="1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spc="600" dirty="0">
                <a:solidFill>
                  <a:schemeClr val="tx1"/>
                </a:solidFill>
              </a:rPr>
              <a:t>Píldora</a:t>
            </a:r>
            <a:endParaRPr lang="es-MX" sz="4400" spc="6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B705B0-66B8-D660-1ED9-809DFC5BC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673" y="212257"/>
            <a:ext cx="2171812" cy="5715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FBBC06-B8CF-2E9C-010F-46204AE97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87" y="6237485"/>
            <a:ext cx="2171812" cy="5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0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o 17" hidden="1">
            <a:extLst>
              <a:ext uri="{FF2B5EF4-FFF2-40B4-BE49-F238E27FC236}">
                <a16:creationId xmlns:a16="http://schemas.microsoft.com/office/drawing/2014/main" id="{1407FFE2-0224-8225-2C7B-4A2E566586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5" imgH="424" progId="TCLayout.ActiveDocument.1">
                  <p:embed/>
                </p:oleObj>
              </mc:Choice>
              <mc:Fallback>
                <p:oleObj name="Diapositiva de think-cell" r:id="rId3" imgW="425" imgH="424" progId="TCLayout.ActiveDocument.1">
                  <p:embed/>
                  <p:pic>
                    <p:nvPicPr>
                      <p:cNvPr id="18" name="Objeto 17" hidden="1">
                        <a:extLst>
                          <a:ext uri="{FF2B5EF4-FFF2-40B4-BE49-F238E27FC236}">
                            <a16:creationId xmlns:a16="http://schemas.microsoft.com/office/drawing/2014/main" id="{1407FFE2-0224-8225-2C7B-4A2E56658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55495733-7031-AE94-4B70-B641F358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MX" dirty="0"/>
              <a:t>AGENDA</a:t>
            </a:r>
          </a:p>
        </p:txBody>
      </p:sp>
      <p:sp>
        <p:nvSpPr>
          <p:cNvPr id="26" name="Marcador de texto 12">
            <a:extLst>
              <a:ext uri="{FF2B5EF4-FFF2-40B4-BE49-F238E27FC236}">
                <a16:creationId xmlns:a16="http://schemas.microsoft.com/office/drawing/2014/main" id="{73E05574-76DE-495E-E5A3-284DD3E19CF9}"/>
              </a:ext>
            </a:extLst>
          </p:cNvPr>
          <p:cNvSpPr txBox="1">
            <a:spLocks/>
          </p:cNvSpPr>
          <p:nvPr/>
        </p:nvSpPr>
        <p:spPr>
          <a:xfrm>
            <a:off x="4342992" y="2283768"/>
            <a:ext cx="741082" cy="2387113"/>
          </a:xfrm>
          <a:prstGeom prst="rect">
            <a:avLst/>
          </a:prstGeom>
        </p:spPr>
        <p:txBody>
          <a:bodyPr vert="vert270" lIns="91440" tIns="45720" rIns="0" bIns="45720" rtlCol="0" anchor="ctr" anchorCtr="1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spc="600" dirty="0">
                <a:solidFill>
                  <a:schemeClr val="tx1"/>
                </a:solidFill>
              </a:rPr>
              <a:t>Píldora</a:t>
            </a:r>
            <a:endParaRPr lang="es-MX" sz="4400" spc="600" dirty="0">
              <a:solidFill>
                <a:schemeClr val="tx1"/>
              </a:solidFill>
            </a:endParaRPr>
          </a:p>
        </p:txBody>
      </p:sp>
      <p:sp>
        <p:nvSpPr>
          <p:cNvPr id="19" name="Marcador de texto 12">
            <a:extLst>
              <a:ext uri="{FF2B5EF4-FFF2-40B4-BE49-F238E27FC236}">
                <a16:creationId xmlns:a16="http://schemas.microsoft.com/office/drawing/2014/main" id="{E53EB45E-249A-E933-412B-DA3FB4220568}"/>
              </a:ext>
            </a:extLst>
          </p:cNvPr>
          <p:cNvSpPr txBox="1">
            <a:spLocks/>
          </p:cNvSpPr>
          <p:nvPr/>
        </p:nvSpPr>
        <p:spPr>
          <a:xfrm>
            <a:off x="5084074" y="2023056"/>
            <a:ext cx="741082" cy="75565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defPPr>
              <a:defRPr lang="en-US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0" i="0">
                <a:solidFill>
                  <a:schemeClr val="tx2"/>
                </a:solidFill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2"/>
                </a:solidFill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1</a:t>
            </a:r>
          </a:p>
        </p:txBody>
      </p:sp>
      <p:sp>
        <p:nvSpPr>
          <p:cNvPr id="23" name="Marcador de texto 13">
            <a:extLst>
              <a:ext uri="{FF2B5EF4-FFF2-40B4-BE49-F238E27FC236}">
                <a16:creationId xmlns:a16="http://schemas.microsoft.com/office/drawing/2014/main" id="{0953A1E2-3C10-B117-913C-61BE320E201D}"/>
              </a:ext>
            </a:extLst>
          </p:cNvPr>
          <p:cNvSpPr txBox="1">
            <a:spLocks/>
          </p:cNvSpPr>
          <p:nvPr/>
        </p:nvSpPr>
        <p:spPr>
          <a:xfrm>
            <a:off x="5084074" y="3099501"/>
            <a:ext cx="741082" cy="75565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defPPr>
              <a:defRPr lang="en-US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0" i="0">
                <a:solidFill>
                  <a:schemeClr val="tx2"/>
                </a:solidFill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2"/>
                </a:solidFill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2</a:t>
            </a:r>
          </a:p>
        </p:txBody>
      </p:sp>
      <p:sp>
        <p:nvSpPr>
          <p:cNvPr id="24" name="Marcador de texto 14">
            <a:extLst>
              <a:ext uri="{FF2B5EF4-FFF2-40B4-BE49-F238E27FC236}">
                <a16:creationId xmlns:a16="http://schemas.microsoft.com/office/drawing/2014/main" id="{A94DC531-1FFA-0C05-FD32-52BA12B3D337}"/>
              </a:ext>
            </a:extLst>
          </p:cNvPr>
          <p:cNvSpPr txBox="1">
            <a:spLocks/>
          </p:cNvSpPr>
          <p:nvPr/>
        </p:nvSpPr>
        <p:spPr>
          <a:xfrm>
            <a:off x="5084074" y="4175946"/>
            <a:ext cx="741082" cy="75565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D7B222D3-1D30-739A-15D1-9AB9B0C2B7F0}"/>
              </a:ext>
            </a:extLst>
          </p:cNvPr>
          <p:cNvSpPr txBox="1">
            <a:spLocks/>
          </p:cNvSpPr>
          <p:nvPr/>
        </p:nvSpPr>
        <p:spPr>
          <a:xfrm>
            <a:off x="6280211" y="2087233"/>
            <a:ext cx="5040000" cy="62729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vert="horz" lIns="180000" tIns="72000" rIns="72000" bIns="7200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spc="30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>
                <a:solidFill>
                  <a:schemeClr val="tx2"/>
                </a:solidFill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>
                <a:solidFill>
                  <a:schemeClr val="tx2"/>
                </a:solidFill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>
                <a:solidFill>
                  <a:schemeClr val="tx2"/>
                </a:solidFill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>
                <a:solidFill>
                  <a:schemeClr val="tx2"/>
                </a:soli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>
                <a:solidFill>
                  <a:schemeClr val="bg2"/>
                </a:solidFill>
              </a:rPr>
              <a:t>LA FORMULA DE LA VENTA Y SUS INDICADORES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EA05C85D-54B6-76FF-100C-E0E953D3AFBE}"/>
              </a:ext>
            </a:extLst>
          </p:cNvPr>
          <p:cNvSpPr txBox="1">
            <a:spLocks/>
          </p:cNvSpPr>
          <p:nvPr/>
        </p:nvSpPr>
        <p:spPr>
          <a:xfrm>
            <a:off x="6280211" y="3163412"/>
            <a:ext cx="5040000" cy="6272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180000" tIns="72000" rIns="72000" bIns="7200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spc="30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>
                <a:solidFill>
                  <a:schemeClr val="tx2"/>
                </a:solidFill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>
                <a:solidFill>
                  <a:schemeClr val="tx2"/>
                </a:solidFill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>
                <a:solidFill>
                  <a:schemeClr val="tx2"/>
                </a:solidFill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>
                <a:solidFill>
                  <a:schemeClr val="tx2"/>
                </a:soli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  <a:p>
            <a:r>
              <a:rPr lang="es-ES" dirty="0"/>
              <a:t>LA VENTA CRUZADA &amp; LA DEVOLUCIÓN COMO PALANCAS</a:t>
            </a:r>
          </a:p>
          <a:p>
            <a:endParaRPr lang="es-ES" dirty="0"/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3804E7C6-A99E-010C-EE8E-D7E9CDB6FCBD}"/>
              </a:ext>
            </a:extLst>
          </p:cNvPr>
          <p:cNvSpPr txBox="1">
            <a:spLocks/>
          </p:cNvSpPr>
          <p:nvPr/>
        </p:nvSpPr>
        <p:spPr>
          <a:xfrm>
            <a:off x="6280211" y="4240123"/>
            <a:ext cx="5040000" cy="62729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vert="horz" lIns="180000" tIns="72000" rIns="72000" bIns="7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  <a:p>
            <a:r>
              <a:rPr lang="es-ES" b="1" dirty="0">
                <a:solidFill>
                  <a:schemeClr val="bg2"/>
                </a:solidFill>
              </a:rPr>
              <a:t>LA PRODUCTIVIDAD &amp; PLANTILLA OPTIMA </a:t>
            </a:r>
          </a:p>
          <a:p>
            <a:endParaRPr lang="es-ES" b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0F4E45-8A15-09B7-EDCF-07C702713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509" y="171435"/>
            <a:ext cx="2171812" cy="5715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6EBD7B-5B03-B12A-352F-7AFADE792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30" y="6180350"/>
            <a:ext cx="2171812" cy="5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o 17" hidden="1">
            <a:extLst>
              <a:ext uri="{FF2B5EF4-FFF2-40B4-BE49-F238E27FC236}">
                <a16:creationId xmlns:a16="http://schemas.microsoft.com/office/drawing/2014/main" id="{1407FFE2-0224-8225-2C7B-4A2E566586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5" imgH="424" progId="TCLayout.ActiveDocument.1">
                  <p:embed/>
                </p:oleObj>
              </mc:Choice>
              <mc:Fallback>
                <p:oleObj name="Diapositiva de think-cell" r:id="rId3" imgW="425" imgH="424" progId="TCLayout.ActiveDocument.1">
                  <p:embed/>
                  <p:pic>
                    <p:nvPicPr>
                      <p:cNvPr id="18" name="Objeto 17" hidden="1">
                        <a:extLst>
                          <a:ext uri="{FF2B5EF4-FFF2-40B4-BE49-F238E27FC236}">
                            <a16:creationId xmlns:a16="http://schemas.microsoft.com/office/drawing/2014/main" id="{1407FFE2-0224-8225-2C7B-4A2E56658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55495733-7031-AE94-4B70-B641F358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MX" dirty="0"/>
              <a:t>AGENDA</a:t>
            </a:r>
          </a:p>
        </p:txBody>
      </p:sp>
      <p:sp>
        <p:nvSpPr>
          <p:cNvPr id="26" name="Marcador de texto 12">
            <a:extLst>
              <a:ext uri="{FF2B5EF4-FFF2-40B4-BE49-F238E27FC236}">
                <a16:creationId xmlns:a16="http://schemas.microsoft.com/office/drawing/2014/main" id="{73E05574-76DE-495E-E5A3-284DD3E19CF9}"/>
              </a:ext>
            </a:extLst>
          </p:cNvPr>
          <p:cNvSpPr txBox="1">
            <a:spLocks/>
          </p:cNvSpPr>
          <p:nvPr/>
        </p:nvSpPr>
        <p:spPr>
          <a:xfrm>
            <a:off x="4342992" y="2283768"/>
            <a:ext cx="741082" cy="2387113"/>
          </a:xfrm>
          <a:prstGeom prst="rect">
            <a:avLst/>
          </a:prstGeom>
        </p:spPr>
        <p:txBody>
          <a:bodyPr vert="vert270" lIns="91440" tIns="45720" rIns="0" bIns="45720" rtlCol="0" anchor="ctr" anchorCtr="1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spc="600" dirty="0">
                <a:solidFill>
                  <a:schemeClr val="tx1"/>
                </a:solidFill>
              </a:rPr>
              <a:t>Píldora</a:t>
            </a:r>
            <a:endParaRPr lang="es-MX" sz="4400" spc="600" dirty="0">
              <a:solidFill>
                <a:schemeClr val="tx1"/>
              </a:solidFill>
            </a:endParaRPr>
          </a:p>
        </p:txBody>
      </p:sp>
      <p:sp>
        <p:nvSpPr>
          <p:cNvPr id="9" name="Marcador de texto 12">
            <a:extLst>
              <a:ext uri="{FF2B5EF4-FFF2-40B4-BE49-F238E27FC236}">
                <a16:creationId xmlns:a16="http://schemas.microsoft.com/office/drawing/2014/main" id="{28B9C366-6AF6-1F22-EBC7-CBE28AB5A47C}"/>
              </a:ext>
            </a:extLst>
          </p:cNvPr>
          <p:cNvSpPr txBox="1">
            <a:spLocks/>
          </p:cNvSpPr>
          <p:nvPr/>
        </p:nvSpPr>
        <p:spPr>
          <a:xfrm>
            <a:off x="5084074" y="2023056"/>
            <a:ext cx="741082" cy="75565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defPPr>
              <a:defRPr lang="en-US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0" i="0">
                <a:solidFill>
                  <a:schemeClr val="tx2"/>
                </a:solidFill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2"/>
                </a:solidFill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1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48DBA6D1-EED3-1400-AA02-A1A2C03318F3}"/>
              </a:ext>
            </a:extLst>
          </p:cNvPr>
          <p:cNvSpPr txBox="1">
            <a:spLocks/>
          </p:cNvSpPr>
          <p:nvPr/>
        </p:nvSpPr>
        <p:spPr>
          <a:xfrm>
            <a:off x="5084074" y="3099501"/>
            <a:ext cx="741082" cy="75565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defPPr>
              <a:defRPr lang="en-US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0" i="0">
                <a:solidFill>
                  <a:schemeClr val="tx2"/>
                </a:solidFill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2"/>
                </a:solidFill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2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B91D9A97-F501-210B-0852-45C497CDF534}"/>
              </a:ext>
            </a:extLst>
          </p:cNvPr>
          <p:cNvSpPr txBox="1">
            <a:spLocks/>
          </p:cNvSpPr>
          <p:nvPr/>
        </p:nvSpPr>
        <p:spPr>
          <a:xfrm>
            <a:off x="6280211" y="2087233"/>
            <a:ext cx="5040000" cy="62729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vert="horz" lIns="180000" tIns="72000" rIns="72000" bIns="7200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spc="30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>
                <a:solidFill>
                  <a:schemeClr val="tx2"/>
                </a:solidFill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>
                <a:solidFill>
                  <a:schemeClr val="tx2"/>
                </a:solidFill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>
                <a:solidFill>
                  <a:schemeClr val="tx2"/>
                </a:solidFill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>
                <a:solidFill>
                  <a:schemeClr val="tx2"/>
                </a:soli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>
                <a:solidFill>
                  <a:schemeClr val="bg2"/>
                </a:solidFill>
              </a:rPr>
              <a:t>LA FORMULA DE LA VENTA Y SUS INDICADORES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F1B3FDBC-647F-BA15-9CC4-096A4E5E754E}"/>
              </a:ext>
            </a:extLst>
          </p:cNvPr>
          <p:cNvSpPr txBox="1">
            <a:spLocks/>
          </p:cNvSpPr>
          <p:nvPr/>
        </p:nvSpPr>
        <p:spPr>
          <a:xfrm>
            <a:off x="6280211" y="3163412"/>
            <a:ext cx="5040000" cy="62729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vert="horz" lIns="180000" tIns="72000" rIns="72000" bIns="7200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spc="30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>
                <a:solidFill>
                  <a:schemeClr val="tx2"/>
                </a:solidFill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>
                <a:solidFill>
                  <a:schemeClr val="tx2"/>
                </a:solidFill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>
                <a:solidFill>
                  <a:schemeClr val="tx2"/>
                </a:solidFill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>
                <a:solidFill>
                  <a:schemeClr val="tx2"/>
                </a:soli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  <a:p>
            <a:r>
              <a:rPr lang="es-ES" dirty="0"/>
              <a:t>LA VENTA CRUZADA &amp; LA DEVOLUCIÓN COMO PALANCAS</a:t>
            </a:r>
          </a:p>
          <a:p>
            <a:endParaRPr lang="es-ES" dirty="0"/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80D87653-1709-F44D-A7CF-0A9AA5189ECB}"/>
              </a:ext>
            </a:extLst>
          </p:cNvPr>
          <p:cNvSpPr txBox="1">
            <a:spLocks/>
          </p:cNvSpPr>
          <p:nvPr/>
        </p:nvSpPr>
        <p:spPr>
          <a:xfrm>
            <a:off x="5084074" y="4175946"/>
            <a:ext cx="741082" cy="75565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/>
              <a:t>3</a:t>
            </a:r>
            <a:endParaRPr lang="es-MX" dirty="0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5A78726D-6A36-E6BF-4EE2-989D15A002C7}"/>
              </a:ext>
            </a:extLst>
          </p:cNvPr>
          <p:cNvSpPr txBox="1">
            <a:spLocks/>
          </p:cNvSpPr>
          <p:nvPr/>
        </p:nvSpPr>
        <p:spPr>
          <a:xfrm>
            <a:off x="6280211" y="4240123"/>
            <a:ext cx="5040000" cy="6272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180000" tIns="72000" rIns="72000" bIns="7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LA PRODUCTIVIDAD &amp; PLANTILLA OPTIMA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651235-756C-A158-56DB-DBC3C6ECE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494" y="171435"/>
            <a:ext cx="2171812" cy="5715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089EC5-1AAA-8860-2020-BEF12B20C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5" y="6147692"/>
            <a:ext cx="2171812" cy="5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27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HP-RHNRU1" val="LgAAAA=="/>
  <p:tag name="THINKCELLPRESENTATIONDONOTDELETE" val="&lt;?xml version=&quot;1.0&quot; encoding=&quot;UTF-16&quot; standalone=&quot;yes&quot;?&gt;&lt;root reqver=&quot;27037&quot;&gt;&lt;version val=&quot;3283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%m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4&quot;&gt;&lt;elem m_fUsage=&quot;4.09510000000000040643E+00&quot;&gt;&lt;m_msothmcolidx val=&quot;0&quot;/&gt;&lt;m_rgb r=&quot;FE&quot; g=&quot;EA&quot; b=&quot;BE&quot;/&gt;&lt;/elem&gt;&lt;elem m_fUsage=&quot;3.04922357558100065589E+00&quot;&gt;&lt;m_msothmcolidx val=&quot;0&quot;/&gt;&lt;m_rgb r=&quot;FB&quot; g=&quot;B1&quot; b=&quot;10&quot;/&gt;&lt;/elem&gt;&lt;elem m_fUsage=&quot;5.67997178922900136655E-01&quot;&gt;&lt;m_msothmcolidx val=&quot;0&quot;/&gt;&lt;m_rgb r=&quot;B8&quot; g=&quot;84&quot; b=&quot;00&quot;/&gt;&lt;/elem&gt;&lt;elem m_fUsage=&quot;2.28767924549610118801E-01&quot;&gt;&lt;m_msothmcolidx val=&quot;0&quot;/&gt;&lt;m_rgb r=&quot;66&quot; g=&quot;49&quot; b=&quot;0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PH_Plantilla_V20211109">
  <a:themeElements>
    <a:clrScheme name="Personalizado 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3F3F3F"/>
      </a:accent2>
      <a:accent3>
        <a:srgbClr val="CE8D3E"/>
      </a:accent3>
      <a:accent4>
        <a:srgbClr val="7F7F7F"/>
      </a:accent4>
      <a:accent5>
        <a:srgbClr val="3F3F3F"/>
      </a:accent5>
      <a:accent6>
        <a:srgbClr val="00CC99"/>
      </a:accent6>
      <a:hlink>
        <a:srgbClr val="009999"/>
      </a:hlink>
      <a:folHlink>
        <a:srgbClr val="33CCC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_Plantilla_V20211109" id="{E0ACCEEB-D024-4D68-A4A7-E1E05ECC6578}" vid="{E3F4D37B-7EA8-416A-A6AD-8514948972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5a62b6-ef08-4bc1-92b9-f5e67be7ba91">
      <Terms xmlns="http://schemas.microsoft.com/office/infopath/2007/PartnerControls"/>
    </lcf76f155ced4ddcb4097134ff3c332f>
    <TaxCatchAll xmlns="85dfbfcd-d6b5-4869-8220-1755e8fa12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94B26055ADB4E8087E179A0ECD8F5" ma:contentTypeVersion="14" ma:contentTypeDescription="Create a new document." ma:contentTypeScope="" ma:versionID="ecbbeac3c68412bce531d4213c568ab0">
  <xsd:schema xmlns:xsd="http://www.w3.org/2001/XMLSchema" xmlns:xs="http://www.w3.org/2001/XMLSchema" xmlns:p="http://schemas.microsoft.com/office/2006/metadata/properties" xmlns:ns2="025a62b6-ef08-4bc1-92b9-f5e67be7ba91" xmlns:ns3="85dfbfcd-d6b5-4869-8220-1755e8fa1243" targetNamespace="http://schemas.microsoft.com/office/2006/metadata/properties" ma:root="true" ma:fieldsID="7a78038cca1fd7bd729c9584d2d02bec" ns2:_="" ns3:_="">
    <xsd:import namespace="025a62b6-ef08-4bc1-92b9-f5e67be7ba91"/>
    <xsd:import namespace="85dfbfcd-d6b5-4869-8220-1755e8fa1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a62b6-ef08-4bc1-92b9-f5e67be7b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fbfcd-d6b5-4869-8220-1755e8fa1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8906085-7a58-43ce-a5f1-768bd0f6300f}" ma:internalName="TaxCatchAll" ma:showField="CatchAllData" ma:web="85dfbfcd-d6b5-4869-8220-1755e8fa12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4D1248-A1AE-4A20-B649-612198873173}">
  <ds:schemaRefs>
    <ds:schemaRef ds:uri="85dfbfcd-d6b5-4869-8220-1755e8fa124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25a62b6-ef08-4bc1-92b9-f5e67be7ba9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281D705-A300-43DE-B9F0-F72B7C96C1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370FDA-B503-49FF-894F-13DAF8173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5a62b6-ef08-4bc1-92b9-f5e67be7ba91"/>
    <ds:schemaRef ds:uri="85dfbfcd-d6b5-4869-8220-1755e8fa12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048dc87-43f0-4100-9acb-ae1971c79395}" enabled="0" method="" siteId="{3048dc87-43f0-4100-9acb-ae1971c79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</Words>
  <Application>Microsoft Office PowerPoint</Application>
  <PresentationFormat>Panorámica</PresentationFormat>
  <Paragraphs>41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Helvetica Light</vt:lpstr>
      <vt:lpstr>Segoe UI</vt:lpstr>
      <vt:lpstr>1_PH_Plantilla_V20211109</vt:lpstr>
      <vt:lpstr>Diapositiva de think-cell</vt:lpstr>
      <vt:lpstr>TRAINING  MANDOS TIENDA</vt:lpstr>
      <vt:lpstr>Presentación de PowerPoint</vt:lpstr>
      <vt:lpstr>AGENDA</vt:lpstr>
      <vt:lpstr>AGENDA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2022-04-27T00:19:12Z</dcterms:created>
  <dcterms:modified xsi:type="dcterms:W3CDTF">2024-01-30T00:08:31Z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0x0101004CA94B26055ADB4E8087E179A0ECD8F5</vt:lpwstr>
  </property>
  <property fmtid="{D5CDD505-2E9C-101B-9397-08002B2CF9AE}" pid="3" name="MediaServiceImageTags">
    <vt:lpwstr/>
  </property>
</Properties>
</file>